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2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4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7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jpeg" ContentType="image/jpe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27.xml" ContentType="application/vnd.openxmlformats-officedocument.presentationml.slide+xml"/>
  <Override PartName="/ppt/slides/slide15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2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EBC20EAA-4C59-4D93-A944-085B512D92B9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sldNum" idx="4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E72AA27-CDFA-4975-85E2-E72A47D1EE34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sldNum" idx="13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826046D-0745-4999-B18E-B1821F2BDAFD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sldNum" idx="14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4F72BBB-35B9-4AE4-BAD1-9BD2CB6A0DDD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sldNum" idx="15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7C97955-F94B-4228-B1CC-C948D790662A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57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 type="sldNum" idx="16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04B094A-E510-4D0D-BAA0-1334AE42D101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sldNum" idx="17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8090EC0-EBE4-4001-9A6A-F38332DEFF3D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 type="sldNum" idx="18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5BD63C7-6BD3-4AE4-88F2-E9E62A9EE931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sldNum" idx="19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F6F56C4-7084-4001-8E91-E6AE361C3DCD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sldNum" idx="20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B7BEE8E-A6B2-4539-BB73-14836F6A1C1C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sldNum" idx="21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8A36901-7673-495F-BCC7-055315333A69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sldNum" idx="22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6C4D790-E3FB-4D4E-88D7-3EAF4562F4F0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sldNum" idx="5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408834D-9411-49E6-801F-D75E2EE772CD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sldNum" idx="23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C0F1E01-C78D-46E5-98D0-9E6F7B6EDE84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sldNum" idx="24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CBA5062-E2BD-4ECF-AAF3-CD979BC1F7B5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sldNum" idx="25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EB77ADB-6EC0-4266-8EBE-BED1BEC76F15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 type="sldNum" idx="26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5AA7B46-1CAB-426B-A0EF-1B1B359BBD5F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sldNum" idx="27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2DA2BA2-1EBB-42FC-BF6D-19EA2A36FE93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sldNum" idx="28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D7056E2-AFDD-45CA-BE6C-265864889B60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sldNum" idx="29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7F4C1E7-8B15-4375-BCFD-703A1363F5A8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sldNum" idx="30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BE765C4-6DCD-4C53-B716-661916441BA5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sldNum" idx="6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8BADABA-6E39-47A0-B247-A378645CBDF2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sldNum" idx="7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6D67835-931C-48FC-A559-58372B19F375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sldNum" idx="8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709BD36-0179-4891-89FC-252D41D679F1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sldNum" idx="9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1C52181-034B-44C5-9228-03B775AFC5DE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sldNum" idx="10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BAB3A10-28FB-4F93-AA44-3BCB37DEBD76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 type="sldNum" idx="11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CAE7E7A-EC9F-41D2-9C05-6468CE2D07F7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sldImg"/>
          </p:nvPr>
        </p:nvSpPr>
        <p:spPr>
          <a:xfrm>
            <a:off x="571680" y="714240"/>
            <a:ext cx="4570920" cy="1928160"/>
          </a:xfrm>
          <a:prstGeom prst="rect">
            <a:avLst/>
          </a:prstGeom>
          <a:ln w="0">
            <a:noFill/>
          </a:ln>
        </p:spPr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571680" y="2750400"/>
            <a:ext cx="4570920" cy="224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sldNum" idx="12"/>
          </p:nvPr>
        </p:nvSpPr>
        <p:spPr>
          <a:xfrm>
            <a:off x="3237480" y="5428440"/>
            <a:ext cx="2475720" cy="285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DBEEDB5-0D40-4CAD-A8F0-94628180DF09}" type="slidenum">
              <a:rPr b="0" lang="en" sz="11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1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51;p13"/>
          <p:cNvSpPr/>
          <p:nvPr/>
        </p:nvSpPr>
        <p:spPr>
          <a:xfrm>
            <a:off x="0" y="0"/>
            <a:ext cx="9143280" cy="5142600"/>
          </a:xfrm>
          <a:prstGeom prst="rect">
            <a:avLst/>
          </a:prstGeom>
          <a:solidFill>
            <a:srgbClr val="d6f5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Google Shape;52;p13"/>
          <p:cNvSpPr/>
          <p:nvPr/>
        </p:nvSpPr>
        <p:spPr>
          <a:xfrm>
            <a:off x="0" y="0"/>
            <a:ext cx="9143280" cy="5142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Google Shape;53;p13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8024400" y="4843440"/>
            <a:ext cx="1075680" cy="2563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105;p26"/>
          <p:cNvSpPr/>
          <p:nvPr/>
        </p:nvSpPr>
        <p:spPr>
          <a:xfrm>
            <a:off x="0" y="0"/>
            <a:ext cx="9143280" cy="5142600"/>
          </a:xfrm>
          <a:prstGeom prst="rect">
            <a:avLst/>
          </a:prstGeom>
          <a:solidFill>
            <a:srgbClr val="d6f5e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Google Shape;106;p26"/>
          <p:cNvSpPr/>
          <p:nvPr/>
        </p:nvSpPr>
        <p:spPr>
          <a:xfrm>
            <a:off x="0" y="0"/>
            <a:ext cx="9143280" cy="5142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" name="Google Shape;107;p26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8024400" y="4843440"/>
            <a:ext cx="1075680" cy="2563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163;p39"/>
          <p:cNvSpPr/>
          <p:nvPr/>
        </p:nvSpPr>
        <p:spPr>
          <a:xfrm>
            <a:off x="496080" y="822960"/>
            <a:ext cx="3902400" cy="265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4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333f70"/>
                </a:solidFill>
                <a:latin typeface="Unbounded"/>
                <a:ea typeface="Unbounded"/>
              </a:rPr>
              <a:t>Artificial Intelligence (Machine Learning &amp; Deep Learning)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4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24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" name="Google Shape;164;p39"/>
          <p:cNvSpPr/>
          <p:nvPr/>
        </p:nvSpPr>
        <p:spPr>
          <a:xfrm>
            <a:off x="496080" y="3828240"/>
            <a:ext cx="8151120" cy="22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62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333f70"/>
                </a:solidFill>
                <a:latin typeface="Open Sans"/>
                <a:ea typeface="Open Sans"/>
              </a:rPr>
              <a:t>NAVTCC &amp; Strings Technologies</a:t>
            </a:r>
            <a:endParaRPr b="0" lang="en-US" sz="1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Google Shape;165;p39"/>
          <p:cNvSpPr/>
          <p:nvPr/>
        </p:nvSpPr>
        <p:spPr>
          <a:xfrm>
            <a:off x="496080" y="4224960"/>
            <a:ext cx="226080" cy="226080"/>
          </a:xfrm>
          <a:prstGeom prst="roundRect">
            <a:avLst>
              <a:gd name="adj" fmla="val 25194296"/>
            </a:avLst>
          </a:prstGeom>
          <a:noFill/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1" name="Google Shape;166;p39" descr="preencoded.png"/>
          <p:cNvPicPr/>
          <p:nvPr/>
        </p:nvPicPr>
        <p:blipFill>
          <a:blip r:embed="rId1"/>
          <a:stretch/>
        </p:blipFill>
        <p:spPr>
          <a:xfrm>
            <a:off x="500760" y="4229640"/>
            <a:ext cx="216720" cy="216720"/>
          </a:xfrm>
          <a:prstGeom prst="rect">
            <a:avLst/>
          </a:prstGeom>
          <a:ln w="0">
            <a:noFill/>
          </a:ln>
        </p:spPr>
      </p:pic>
      <p:sp>
        <p:nvSpPr>
          <p:cNvPr id="92" name="Google Shape;167;p39"/>
          <p:cNvSpPr/>
          <p:nvPr/>
        </p:nvSpPr>
        <p:spPr>
          <a:xfrm>
            <a:off x="793800" y="4214520"/>
            <a:ext cx="1591560" cy="24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Open Sans"/>
                <a:ea typeface="Open Sans"/>
              </a:rPr>
              <a:t>by Salman Ahmad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3" name="Google Shape;168;p39" descr=""/>
          <p:cNvPicPr/>
          <p:nvPr/>
        </p:nvPicPr>
        <p:blipFill>
          <a:blip r:embed="rId2"/>
          <a:stretch/>
        </p:blipFill>
        <p:spPr>
          <a:xfrm>
            <a:off x="5955480" y="293040"/>
            <a:ext cx="2881800" cy="4240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265;p48"/>
          <p:cNvSpPr/>
          <p:nvPr/>
        </p:nvSpPr>
        <p:spPr>
          <a:xfrm>
            <a:off x="3204720" y="171360"/>
            <a:ext cx="27342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Dictionaries: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6" name="Google Shape;266;p48"/>
          <p:cNvSpPr/>
          <p:nvPr/>
        </p:nvSpPr>
        <p:spPr>
          <a:xfrm>
            <a:off x="342000" y="979920"/>
            <a:ext cx="8573040" cy="41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 dictionary is an unordered, mutable collection of key-value pairs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Created using curly braces {} or the dict() function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word_freq = {"NLP": 5, "Python": 3}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person = {“name”: “Salman”, “age”: “may q bataon?”, “salary”: “ghalat sawal”}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Key Features of Dictionaries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Arial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Keys are unique and immutable (e.g., strings, numbers, tuples)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Values can be any data type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Fast lookups by key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Perfect for storing structured, labeled data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272;p49"/>
          <p:cNvSpPr/>
          <p:nvPr/>
        </p:nvSpPr>
        <p:spPr>
          <a:xfrm>
            <a:off x="3204720" y="171360"/>
            <a:ext cx="27342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Dictionaries: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8" name="Google Shape;273;p49"/>
          <p:cNvSpPr/>
          <p:nvPr/>
        </p:nvSpPr>
        <p:spPr>
          <a:xfrm>
            <a:off x="342000" y="979920"/>
            <a:ext cx="8573040" cy="41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Why Use Dictionaries in NLP?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Store word counts (term frequencies)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Map tokens to POS tags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Lookup named entities, synonyms, or custom labels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Build vocabularies or word embeddings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Efficiently manage key-value NLP data structures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279;p50"/>
          <p:cNvSpPr/>
          <p:nvPr/>
        </p:nvSpPr>
        <p:spPr>
          <a:xfrm>
            <a:off x="3204720" y="171360"/>
            <a:ext cx="27342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Dictionaries: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0" name="Google Shape;280;p50"/>
          <p:cNvSpPr/>
          <p:nvPr/>
        </p:nvSpPr>
        <p:spPr>
          <a:xfrm>
            <a:off x="1848240" y="900720"/>
            <a:ext cx="5787720" cy="41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word_pos = {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"Python": "NOUN",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"is": "AUX",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"awesome": "ADJ"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}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2286000" indent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OR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word_pos = dict(Python="NOUN", “is”="AUX", awesome="ADJ")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286;p51"/>
          <p:cNvSpPr/>
          <p:nvPr/>
        </p:nvSpPr>
        <p:spPr>
          <a:xfrm>
            <a:off x="3204720" y="171360"/>
            <a:ext cx="27342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Dictionaries: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2" name="Google Shape;287;p51"/>
          <p:cNvSpPr/>
          <p:nvPr/>
        </p:nvSpPr>
        <p:spPr>
          <a:xfrm>
            <a:off x="1571400" y="900720"/>
            <a:ext cx="6000480" cy="41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Accessing &amp; Updating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print(word_pos["Python"]) 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'NOUN'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word_pos["awesome"] = "ADV"   # Update value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word_pos["learning"] = "VERB" # Add new key-value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Removing Elements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word_pos.pop("is")        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Removes key 'is'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del word_pos["Python"]    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Also removes key 'Python'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word_pos.clear()          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Empties the dictionary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293;p52"/>
          <p:cNvSpPr/>
          <p:nvPr/>
        </p:nvSpPr>
        <p:spPr>
          <a:xfrm>
            <a:off x="2466360" y="184680"/>
            <a:ext cx="272016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Dictionaries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graphicFrame>
        <p:nvGraphicFramePr>
          <p:cNvPr id="154" name="Google Shape;294;p52"/>
          <p:cNvGraphicFramePr/>
          <p:nvPr/>
        </p:nvGraphicFramePr>
        <p:xfrm>
          <a:off x="108360" y="704880"/>
          <a:ext cx="8966520" cy="5128200"/>
        </p:xfrm>
        <a:graphic>
          <a:graphicData uri="http://schemas.openxmlformats.org/drawingml/2006/table">
            <a:tbl>
              <a:tblPr/>
              <a:tblGrid>
                <a:gridCol w="2241360"/>
                <a:gridCol w="2241360"/>
                <a:gridCol w="2241360"/>
                <a:gridCol w="2241360"/>
              </a:tblGrid>
              <a:tr h="37440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Method</a:t>
                      </a: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Description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Example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Output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62424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dict.keys()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Returns a list-like view of all keys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 = {"a": 1, "b": 2}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d.keys()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dict_keys(['a', 'b'])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62424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dict.values()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Returns a list-like view of all values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d.values()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dict_values([1, 2])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62424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dict.items()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Returns view of (key, value) pairs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d.items()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dict_items([('a', 1), ('b', 2)])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63684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dict.get(key)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Returns value if key exists; else None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d.get("a") / d.get("x")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1 / None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62424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dict.pop(key)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Removes key and returns its value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d.pop("a")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1 (and "a" is removed from d)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62424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dict.update()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Adds or updates another dict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d.update({"c": 3})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{'b': 2, 'c': 3}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5" name="Google Shape;295;p52"/>
          <p:cNvSpPr/>
          <p:nvPr/>
        </p:nvSpPr>
        <p:spPr>
          <a:xfrm>
            <a:off x="4844520" y="183240"/>
            <a:ext cx="2999520" cy="50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Common Functions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301;p53"/>
          <p:cNvSpPr/>
          <p:nvPr/>
        </p:nvSpPr>
        <p:spPr>
          <a:xfrm>
            <a:off x="567000" y="2235600"/>
            <a:ext cx="273420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Statements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7" name="Google Shape;302;p53"/>
          <p:cNvSpPr/>
          <p:nvPr/>
        </p:nvSpPr>
        <p:spPr>
          <a:xfrm>
            <a:off x="4378680" y="-79200"/>
            <a:ext cx="4765320" cy="514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Allow your program to make decisions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Run different code based on conditions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Use if, elif, and else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Fundamental for logic and control flow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Basic Syntax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condition: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code block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elif another_condition: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another block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else: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fallback block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308;p54"/>
          <p:cNvSpPr/>
          <p:nvPr/>
        </p:nvSpPr>
        <p:spPr>
          <a:xfrm>
            <a:off x="1714680" y="99000"/>
            <a:ext cx="497196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Statements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9" name="Google Shape;309;p54"/>
          <p:cNvSpPr/>
          <p:nvPr/>
        </p:nvSpPr>
        <p:spPr>
          <a:xfrm>
            <a:off x="382320" y="771480"/>
            <a:ext cx="342864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Example – Number Check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x = 10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x &gt; 0: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print("Positive")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else: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print("Negative")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0" name="Google Shape;310;p54"/>
          <p:cNvSpPr/>
          <p:nvPr/>
        </p:nvSpPr>
        <p:spPr>
          <a:xfrm>
            <a:off x="7405200" y="303480"/>
            <a:ext cx="975960" cy="300960"/>
          </a:xfrm>
          <a:prstGeom prst="flowChartTerminator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X = 10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Google Shape;311;p54"/>
          <p:cNvSpPr/>
          <p:nvPr/>
        </p:nvSpPr>
        <p:spPr>
          <a:xfrm>
            <a:off x="7161480" y="966240"/>
            <a:ext cx="1463760" cy="992880"/>
          </a:xfrm>
          <a:prstGeom prst="diamond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X &gt; 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Google Shape;312;p54"/>
          <p:cNvSpPr/>
          <p:nvPr/>
        </p:nvSpPr>
        <p:spPr>
          <a:xfrm>
            <a:off x="7405200" y="2321280"/>
            <a:ext cx="975960" cy="300960"/>
          </a:xfrm>
          <a:prstGeom prst="flowChartTerminator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Positive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Google Shape;313;p54"/>
          <p:cNvSpPr/>
          <p:nvPr/>
        </p:nvSpPr>
        <p:spPr>
          <a:xfrm>
            <a:off x="5926320" y="2321280"/>
            <a:ext cx="1068120" cy="300960"/>
          </a:xfrm>
          <a:prstGeom prst="flowChartTerminator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Negative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64" name="Google Shape;314;p54"/>
          <p:cNvCxnSpPr>
            <a:stCxn id="160" idx="2"/>
            <a:endCxn id="161" idx="0"/>
          </p:cNvCxnSpPr>
          <p:nvPr/>
        </p:nvCxnSpPr>
        <p:spPr>
          <a:xfrm>
            <a:off x="7893000" y="604440"/>
            <a:ext cx="720" cy="36216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65" name="Google Shape;315;p54"/>
          <p:cNvCxnSpPr>
            <a:stCxn id="161" idx="2"/>
            <a:endCxn id="162" idx="0"/>
          </p:cNvCxnSpPr>
          <p:nvPr/>
        </p:nvCxnSpPr>
        <p:spPr>
          <a:xfrm flipH="1">
            <a:off x="7893000" y="1959120"/>
            <a:ext cx="720" cy="36252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66" name="Google Shape;316;p54"/>
          <p:cNvCxnSpPr>
            <a:stCxn id="161" idx="1"/>
            <a:endCxn id="163" idx="0"/>
          </p:cNvCxnSpPr>
          <p:nvPr/>
        </p:nvCxnSpPr>
        <p:spPr>
          <a:xfrm flipH="1">
            <a:off x="6460200" y="1462680"/>
            <a:ext cx="701640" cy="85896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67" name="Google Shape;317;p54"/>
          <p:cNvCxnSpPr>
            <a:stCxn id="162" idx="2"/>
          </p:cNvCxnSpPr>
          <p:nvPr/>
        </p:nvCxnSpPr>
        <p:spPr>
          <a:xfrm>
            <a:off x="7893000" y="2622240"/>
            <a:ext cx="20160" cy="235008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68" name="Google Shape;318;p54"/>
          <p:cNvCxnSpPr>
            <a:stCxn id="163" idx="2"/>
          </p:cNvCxnSpPr>
          <p:nvPr/>
        </p:nvCxnSpPr>
        <p:spPr>
          <a:xfrm>
            <a:off x="6460200" y="2622240"/>
            <a:ext cx="21960" cy="161028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sp>
        <p:nvSpPr>
          <p:cNvPr id="169" name="Google Shape;319;p54"/>
          <p:cNvSpPr/>
          <p:nvPr/>
        </p:nvSpPr>
        <p:spPr>
          <a:xfrm>
            <a:off x="7952760" y="765000"/>
            <a:ext cx="121284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0" name="Google Shape;320;p54"/>
          <p:cNvSpPr/>
          <p:nvPr/>
        </p:nvSpPr>
        <p:spPr>
          <a:xfrm>
            <a:off x="7945200" y="1957680"/>
            <a:ext cx="106812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4240" bIns="842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000000"/>
                </a:solidFill>
                <a:latin typeface="Arial"/>
                <a:ea typeface="Arial"/>
              </a:rPr>
              <a:t>T</a:t>
            </a:r>
            <a:endParaRPr b="0" lang="en-US" sz="1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1" name="Google Shape;321;p54"/>
          <p:cNvSpPr/>
          <p:nvPr/>
        </p:nvSpPr>
        <p:spPr>
          <a:xfrm>
            <a:off x="6610320" y="1487520"/>
            <a:ext cx="55332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4240" bIns="842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000000"/>
                </a:solidFill>
                <a:latin typeface="Arial"/>
                <a:ea typeface="Arial"/>
              </a:rPr>
              <a:t>F</a:t>
            </a:r>
            <a:endParaRPr b="0" lang="en-US" sz="11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327;p55"/>
          <p:cNvSpPr/>
          <p:nvPr/>
        </p:nvSpPr>
        <p:spPr>
          <a:xfrm>
            <a:off x="1714680" y="99000"/>
            <a:ext cx="497196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Statements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3" name="Google Shape;328;p55"/>
          <p:cNvSpPr/>
          <p:nvPr/>
        </p:nvSpPr>
        <p:spPr>
          <a:xfrm>
            <a:off x="382320" y="771480"/>
            <a:ext cx="824256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Logical Operators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Operator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Meaning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Example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and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Both conditions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if a &gt; 0 and b &lt; 10: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or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At least one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if a == 1 or b == 2: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not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Inverts condition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if not is_valid: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334;p56"/>
          <p:cNvSpPr/>
          <p:nvPr/>
        </p:nvSpPr>
        <p:spPr>
          <a:xfrm>
            <a:off x="1714680" y="99000"/>
            <a:ext cx="497196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Statements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5" name="Google Shape;335;p56"/>
          <p:cNvSpPr/>
          <p:nvPr/>
        </p:nvSpPr>
        <p:spPr>
          <a:xfrm>
            <a:off x="382320" y="771480"/>
            <a:ext cx="824256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Common Mistakes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Forgetting colons 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( a % 2 == 0)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print(“even number”)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Incorrect indentation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( a % 2 == 0):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print(“even number”)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Using = instead of == for comparisons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( a % 2 = 0):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print(“even number”)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76" name="Google Shape;336;p56" descr=""/>
          <p:cNvPicPr/>
          <p:nvPr/>
        </p:nvPicPr>
        <p:blipFill>
          <a:blip r:embed="rId1"/>
          <a:stretch/>
        </p:blipFill>
        <p:spPr>
          <a:xfrm>
            <a:off x="5475600" y="1213200"/>
            <a:ext cx="3461400" cy="3461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342;p57"/>
          <p:cNvSpPr/>
          <p:nvPr/>
        </p:nvSpPr>
        <p:spPr>
          <a:xfrm>
            <a:off x="1714680" y="99000"/>
            <a:ext cx="497196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Statements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78" name="Google Shape;343;p57"/>
          <p:cNvSpPr/>
          <p:nvPr/>
        </p:nvSpPr>
        <p:spPr>
          <a:xfrm>
            <a:off x="382320" y="771480"/>
            <a:ext cx="824256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if, elif, and else in Python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20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Python uses if, elif, and else for conditional execution.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20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elif means “else if” – checks additional conditions if previous if was False.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20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Only the first True condition runs.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20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Helps avoid deep nesting and keeps code cleaner.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174;p40"/>
          <p:cNvSpPr/>
          <p:nvPr/>
        </p:nvSpPr>
        <p:spPr>
          <a:xfrm>
            <a:off x="4564800" y="1012680"/>
            <a:ext cx="13320" cy="3734640"/>
          </a:xfrm>
          <a:prstGeom prst="roundRect">
            <a:avLst>
              <a:gd name="adj" fmla="val 354232"/>
            </a:avLst>
          </a:prstGeom>
          <a:solidFill>
            <a:srgbClr val="bcdb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Google Shape;175;p40"/>
          <p:cNvSpPr/>
          <p:nvPr/>
        </p:nvSpPr>
        <p:spPr>
          <a:xfrm>
            <a:off x="4089240" y="1276560"/>
            <a:ext cx="360720" cy="13320"/>
          </a:xfrm>
          <a:prstGeom prst="roundRect">
            <a:avLst>
              <a:gd name="adj" fmla="val 354232"/>
            </a:avLst>
          </a:prstGeom>
          <a:solidFill>
            <a:srgbClr val="bcdb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4680" bIns="46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Google Shape;176;p40"/>
          <p:cNvSpPr/>
          <p:nvPr/>
        </p:nvSpPr>
        <p:spPr>
          <a:xfrm>
            <a:off x="4436640" y="1148040"/>
            <a:ext cx="270360" cy="27036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9525">
            <a:solidFill>
              <a:srgbClr val="bcdbd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Google Shape;177;p40"/>
          <p:cNvSpPr/>
          <p:nvPr/>
        </p:nvSpPr>
        <p:spPr>
          <a:xfrm>
            <a:off x="4481640" y="1171080"/>
            <a:ext cx="180000" cy="2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1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Google Shape;178;p40"/>
          <p:cNvSpPr/>
          <p:nvPr/>
        </p:nvSpPr>
        <p:spPr>
          <a:xfrm>
            <a:off x="845640" y="1180800"/>
            <a:ext cx="3123360" cy="1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ct val="127000"/>
              </a:lnSpc>
              <a:tabLst>
                <a:tab algn="l" pos="0"/>
              </a:tabLst>
            </a:pPr>
            <a:r>
              <a:rPr b="1" lang="en" sz="1200" spc="-1" strike="noStrike">
                <a:solidFill>
                  <a:srgbClr val="333f70"/>
                </a:solidFill>
                <a:latin typeface="Unbounded"/>
                <a:ea typeface="Unbounded"/>
              </a:rPr>
              <a:t>Tuples</a:t>
            </a:r>
            <a:endParaRPr b="0" lang="en-US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" name="Google Shape;179;p40"/>
          <p:cNvSpPr/>
          <p:nvPr/>
        </p:nvSpPr>
        <p:spPr>
          <a:xfrm>
            <a:off x="4693320" y="1879200"/>
            <a:ext cx="360720" cy="13320"/>
          </a:xfrm>
          <a:prstGeom prst="roundRect">
            <a:avLst>
              <a:gd name="adj" fmla="val 354232"/>
            </a:avLst>
          </a:prstGeom>
          <a:solidFill>
            <a:srgbClr val="bcdb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4680" bIns="46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Google Shape;180;p40"/>
          <p:cNvSpPr/>
          <p:nvPr/>
        </p:nvSpPr>
        <p:spPr>
          <a:xfrm>
            <a:off x="4436640" y="1750680"/>
            <a:ext cx="270360" cy="27036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9525">
            <a:solidFill>
              <a:srgbClr val="bcdbd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Google Shape;181;p40"/>
          <p:cNvSpPr/>
          <p:nvPr/>
        </p:nvSpPr>
        <p:spPr>
          <a:xfrm>
            <a:off x="4481640" y="1773360"/>
            <a:ext cx="180000" cy="2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2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Google Shape;182;p40"/>
          <p:cNvSpPr/>
          <p:nvPr/>
        </p:nvSpPr>
        <p:spPr>
          <a:xfrm>
            <a:off x="5126760" y="1783440"/>
            <a:ext cx="2489400" cy="1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7000"/>
              </a:lnSpc>
              <a:tabLst>
                <a:tab algn="l" pos="0"/>
              </a:tabLst>
            </a:pPr>
            <a:r>
              <a:rPr b="1" lang="en" sz="1200" spc="-1" strike="noStrike">
                <a:solidFill>
                  <a:srgbClr val="333f70"/>
                </a:solidFill>
                <a:latin typeface="Unbounded"/>
                <a:ea typeface="Unbounded"/>
              </a:rPr>
              <a:t>Sets</a:t>
            </a:r>
            <a:endParaRPr b="0" lang="en-US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3" name="Google Shape;183;p40"/>
          <p:cNvSpPr/>
          <p:nvPr/>
        </p:nvSpPr>
        <p:spPr>
          <a:xfrm>
            <a:off x="4089240" y="2421360"/>
            <a:ext cx="360720" cy="13320"/>
          </a:xfrm>
          <a:prstGeom prst="roundRect">
            <a:avLst>
              <a:gd name="adj" fmla="val 354232"/>
            </a:avLst>
          </a:prstGeom>
          <a:solidFill>
            <a:srgbClr val="bcdb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4680" bIns="46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Google Shape;184;p40"/>
          <p:cNvSpPr/>
          <p:nvPr/>
        </p:nvSpPr>
        <p:spPr>
          <a:xfrm>
            <a:off x="4436640" y="2292840"/>
            <a:ext cx="270360" cy="27036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9525">
            <a:solidFill>
              <a:srgbClr val="bcdbd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Google Shape;185;p40"/>
          <p:cNvSpPr/>
          <p:nvPr/>
        </p:nvSpPr>
        <p:spPr>
          <a:xfrm>
            <a:off x="4481640" y="2315520"/>
            <a:ext cx="180000" cy="2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3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Google Shape;186;p40"/>
          <p:cNvSpPr/>
          <p:nvPr/>
        </p:nvSpPr>
        <p:spPr>
          <a:xfrm>
            <a:off x="425880" y="2325600"/>
            <a:ext cx="3543480" cy="1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ct val="127000"/>
              </a:lnSpc>
              <a:tabLst>
                <a:tab algn="l" pos="0"/>
              </a:tabLst>
            </a:pPr>
            <a:r>
              <a:rPr b="1" lang="en" sz="1200" spc="-1" strike="noStrike">
                <a:solidFill>
                  <a:srgbClr val="333f70"/>
                </a:solidFill>
                <a:latin typeface="Unbounded"/>
                <a:ea typeface="Unbounded"/>
              </a:rPr>
              <a:t>Dictionaries</a:t>
            </a:r>
            <a:endParaRPr b="0" lang="en-US" sz="1200" spc="-1" strike="noStrike">
              <a:solidFill>
                <a:srgbClr val="ffffff"/>
              </a:solidFill>
              <a:latin typeface="Arial"/>
            </a:endParaRPr>
          </a:p>
          <a:p>
            <a:pPr algn="r">
              <a:lnSpc>
                <a:spcPct val="127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ffffff"/>
              </a:solidFill>
              <a:latin typeface="Arial"/>
            </a:endParaRPr>
          </a:p>
          <a:p>
            <a:pPr algn="r">
              <a:lnSpc>
                <a:spcPct val="127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7" name="Google Shape;187;p40"/>
          <p:cNvSpPr/>
          <p:nvPr/>
        </p:nvSpPr>
        <p:spPr>
          <a:xfrm>
            <a:off x="4693320" y="2963520"/>
            <a:ext cx="360720" cy="13320"/>
          </a:xfrm>
          <a:prstGeom prst="roundRect">
            <a:avLst>
              <a:gd name="adj" fmla="val 354232"/>
            </a:avLst>
          </a:prstGeom>
          <a:solidFill>
            <a:srgbClr val="bcdb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4680" bIns="46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Google Shape;188;p40"/>
          <p:cNvSpPr/>
          <p:nvPr/>
        </p:nvSpPr>
        <p:spPr>
          <a:xfrm>
            <a:off x="4436640" y="2835360"/>
            <a:ext cx="270360" cy="27036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9525">
            <a:solidFill>
              <a:srgbClr val="bcdbd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Google Shape;189;p40"/>
          <p:cNvSpPr/>
          <p:nvPr/>
        </p:nvSpPr>
        <p:spPr>
          <a:xfrm>
            <a:off x="4481640" y="2857680"/>
            <a:ext cx="180000" cy="2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4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Google Shape;190;p40"/>
          <p:cNvSpPr/>
          <p:nvPr/>
        </p:nvSpPr>
        <p:spPr>
          <a:xfrm>
            <a:off x="5174640" y="2867760"/>
            <a:ext cx="2375640" cy="1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7000"/>
              </a:lnSpc>
              <a:tabLst>
                <a:tab algn="l" pos="0"/>
              </a:tabLst>
            </a:pPr>
            <a:r>
              <a:rPr b="1" lang="en" sz="1200" spc="-1" strike="noStrike">
                <a:solidFill>
                  <a:srgbClr val="333f70"/>
                </a:solidFill>
                <a:latin typeface="Unbounded"/>
                <a:ea typeface="Unbounded"/>
              </a:rPr>
              <a:t>Control Statement</a:t>
            </a:r>
            <a:endParaRPr b="0" lang="en-US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1" name="Google Shape;191;p40"/>
          <p:cNvSpPr/>
          <p:nvPr/>
        </p:nvSpPr>
        <p:spPr>
          <a:xfrm>
            <a:off x="4436640" y="3377520"/>
            <a:ext cx="270360" cy="27036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9525">
            <a:solidFill>
              <a:srgbClr val="bcdbd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Google Shape;192;p40"/>
          <p:cNvSpPr/>
          <p:nvPr/>
        </p:nvSpPr>
        <p:spPr>
          <a:xfrm>
            <a:off x="622440" y="3410280"/>
            <a:ext cx="3346200" cy="1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>
              <a:lnSpc>
                <a:spcPct val="127000"/>
              </a:lnSpc>
              <a:tabLst>
                <a:tab algn="l" pos="0"/>
              </a:tabLst>
            </a:pPr>
            <a:r>
              <a:rPr b="1" lang="en" sz="1200" spc="-1" strike="noStrike">
                <a:solidFill>
                  <a:srgbClr val="333f70"/>
                </a:solidFill>
                <a:latin typeface="Unbounded"/>
                <a:ea typeface="Unbounded"/>
              </a:rPr>
              <a:t>Nested Conditions</a:t>
            </a:r>
            <a:endParaRPr b="0" lang="en-US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" name="Google Shape;193;p40"/>
          <p:cNvSpPr/>
          <p:nvPr/>
        </p:nvSpPr>
        <p:spPr>
          <a:xfrm>
            <a:off x="892440" y="218160"/>
            <a:ext cx="5085360" cy="44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4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333f70"/>
                </a:solidFill>
                <a:latin typeface="Unbounded"/>
                <a:ea typeface="Unbounded"/>
              </a:rPr>
              <a:t>Outline Week 1 Day 5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Google Shape;194;p40"/>
          <p:cNvSpPr/>
          <p:nvPr/>
        </p:nvSpPr>
        <p:spPr>
          <a:xfrm>
            <a:off x="4089240" y="3505680"/>
            <a:ext cx="360720" cy="13320"/>
          </a:xfrm>
          <a:prstGeom prst="roundRect">
            <a:avLst>
              <a:gd name="adj" fmla="val 354232"/>
            </a:avLst>
          </a:prstGeom>
          <a:solidFill>
            <a:srgbClr val="bcdb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4680" bIns="46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Google Shape;195;p40"/>
          <p:cNvSpPr/>
          <p:nvPr/>
        </p:nvSpPr>
        <p:spPr>
          <a:xfrm>
            <a:off x="4481640" y="3399840"/>
            <a:ext cx="180000" cy="2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5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6" name="Google Shape;196;p40"/>
          <p:cNvSpPr/>
          <p:nvPr/>
        </p:nvSpPr>
        <p:spPr>
          <a:xfrm>
            <a:off x="4436640" y="3919680"/>
            <a:ext cx="270360" cy="270360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9525">
            <a:solidFill>
              <a:srgbClr val="bcdbd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56160" rIns="56160" tIns="57240" bIns="572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Google Shape;197;p40"/>
          <p:cNvSpPr/>
          <p:nvPr/>
        </p:nvSpPr>
        <p:spPr>
          <a:xfrm>
            <a:off x="4450680" y="4461840"/>
            <a:ext cx="180000" cy="2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6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8" name="Google Shape;198;p40"/>
          <p:cNvSpPr/>
          <p:nvPr/>
        </p:nvSpPr>
        <p:spPr>
          <a:xfrm>
            <a:off x="5174640" y="3952440"/>
            <a:ext cx="2631960" cy="1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7000"/>
              </a:lnSpc>
              <a:tabLst>
                <a:tab algn="l" pos="0"/>
              </a:tabLst>
            </a:pPr>
            <a:r>
              <a:rPr b="1" lang="en" sz="12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(Ternary) Expressions</a:t>
            </a:r>
            <a:endParaRPr b="0" lang="en-US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9" name="Google Shape;199;p40"/>
          <p:cNvSpPr/>
          <p:nvPr/>
        </p:nvSpPr>
        <p:spPr>
          <a:xfrm>
            <a:off x="4693320" y="4047840"/>
            <a:ext cx="360720" cy="13320"/>
          </a:xfrm>
          <a:prstGeom prst="roundRect">
            <a:avLst>
              <a:gd name="adj" fmla="val 354232"/>
            </a:avLst>
          </a:prstGeom>
          <a:solidFill>
            <a:srgbClr val="bcdbd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6160" rIns="56160" tIns="4680" bIns="468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Google Shape;200;p40"/>
          <p:cNvSpPr/>
          <p:nvPr/>
        </p:nvSpPr>
        <p:spPr>
          <a:xfrm>
            <a:off x="4481640" y="3942360"/>
            <a:ext cx="180000" cy="2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6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21" name="Google Shape;201;p40"/>
          <p:cNvGrpSpPr/>
          <p:nvPr/>
        </p:nvGrpSpPr>
        <p:grpSpPr>
          <a:xfrm>
            <a:off x="711360" y="4439160"/>
            <a:ext cx="3995280" cy="270360"/>
            <a:chOff x="711360" y="4439160"/>
            <a:chExt cx="3995280" cy="270360"/>
          </a:xfrm>
        </p:grpSpPr>
        <p:grpSp>
          <p:nvGrpSpPr>
            <p:cNvPr id="122" name="Google Shape;202;p40"/>
            <p:cNvGrpSpPr/>
            <p:nvPr/>
          </p:nvGrpSpPr>
          <p:grpSpPr>
            <a:xfrm>
              <a:off x="4091040" y="4439160"/>
              <a:ext cx="615600" cy="270360"/>
              <a:chOff x="4091040" y="4439160"/>
              <a:chExt cx="615600" cy="270360"/>
            </a:xfrm>
          </p:grpSpPr>
          <p:sp>
            <p:nvSpPr>
              <p:cNvPr id="123" name="Google Shape;203;p40"/>
              <p:cNvSpPr/>
              <p:nvPr/>
            </p:nvSpPr>
            <p:spPr>
              <a:xfrm>
                <a:off x="4091040" y="4567680"/>
                <a:ext cx="360720" cy="13320"/>
              </a:xfrm>
              <a:prstGeom prst="roundRect">
                <a:avLst>
                  <a:gd name="adj" fmla="val 354232"/>
                </a:avLst>
              </a:prstGeom>
              <a:solidFill>
                <a:srgbClr val="bcdbd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56160" rIns="56160" tIns="4680" bIns="4680" anchor="ctr">
                <a:noAutofit/>
              </a:bodyPr>
              <a:p>
                <a:pPr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4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4" name="Google Shape;204;p40"/>
              <p:cNvSpPr/>
              <p:nvPr/>
            </p:nvSpPr>
            <p:spPr>
              <a:xfrm>
                <a:off x="4436280" y="4439160"/>
                <a:ext cx="270360" cy="270360"/>
              </a:xfrm>
              <a:prstGeom prst="roundRect">
                <a:avLst>
                  <a:gd name="adj" fmla="val 18669"/>
                </a:avLst>
              </a:prstGeom>
              <a:solidFill>
                <a:srgbClr val="d6f5ee"/>
              </a:solidFill>
              <a:ln w="9525">
                <a:solidFill>
                  <a:srgbClr val="bcdbd4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56160" rIns="56160" tIns="57240" bIns="572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1" lang="en" sz="1400" spc="-1" strike="noStrike">
                    <a:solidFill>
                      <a:srgbClr val="333f70"/>
                    </a:solidFill>
                    <a:latin typeface="Unbounded"/>
                    <a:ea typeface="Unbounded"/>
                  </a:rPr>
                  <a:t>7</a:t>
                </a:r>
                <a:endParaRPr b="0" lang="en-US" sz="14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sp>
          <p:nvSpPr>
            <p:cNvPr id="125" name="Google Shape;205;p40"/>
            <p:cNvSpPr/>
            <p:nvPr/>
          </p:nvSpPr>
          <p:spPr>
            <a:xfrm>
              <a:off x="711360" y="4480560"/>
              <a:ext cx="3258000" cy="187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t">
              <a:noAutofit/>
            </a:bodyPr>
            <a:p>
              <a:pPr algn="r">
                <a:lnSpc>
                  <a:spcPct val="127000"/>
                </a:lnSpc>
                <a:tabLst>
                  <a:tab algn="l" pos="0"/>
                </a:tabLst>
              </a:pPr>
              <a:r>
                <a:rPr b="1" lang="en" sz="1200" spc="-1" strike="noStrike">
                  <a:solidFill>
                    <a:srgbClr val="333f70"/>
                  </a:solidFill>
                  <a:latin typeface="Unbounded"/>
                  <a:ea typeface="Unbounded"/>
                </a:rPr>
                <a:t>Tasks</a:t>
              </a:r>
              <a:endParaRPr b="0" lang="en-US" sz="1200" spc="-1" strike="noStrike">
                <a:solidFill>
                  <a:srgbClr val="ffffff"/>
                </a:solidFill>
                <a:latin typeface="Arial"/>
              </a:endParaRPr>
            </a:p>
            <a:p>
              <a:pPr>
                <a:lnSpc>
                  <a:spcPct val="127000"/>
                </a:lnSpc>
                <a:tabLst>
                  <a:tab algn="l" pos="0"/>
                </a:tabLst>
              </a:pPr>
              <a:endParaRPr b="0" lang="en-US" sz="12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349;p58"/>
          <p:cNvSpPr/>
          <p:nvPr/>
        </p:nvSpPr>
        <p:spPr>
          <a:xfrm>
            <a:off x="1714680" y="99000"/>
            <a:ext cx="497196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Statements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0" name="Google Shape;350;p58"/>
          <p:cNvSpPr/>
          <p:nvPr/>
        </p:nvSpPr>
        <p:spPr>
          <a:xfrm>
            <a:off x="382320" y="771480"/>
            <a:ext cx="342864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Example – Number Check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x = 10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x &gt; 0: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print("Positive")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elif x == 0: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print("Zero")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else: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print("Negative")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1" name="Google Shape;351;p58"/>
          <p:cNvSpPr/>
          <p:nvPr/>
        </p:nvSpPr>
        <p:spPr>
          <a:xfrm>
            <a:off x="7405200" y="303480"/>
            <a:ext cx="975960" cy="300960"/>
          </a:xfrm>
          <a:prstGeom prst="flowChartTerminator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X = 10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Google Shape;352;p58"/>
          <p:cNvSpPr/>
          <p:nvPr/>
        </p:nvSpPr>
        <p:spPr>
          <a:xfrm>
            <a:off x="7161480" y="966240"/>
            <a:ext cx="1463760" cy="992880"/>
          </a:xfrm>
          <a:prstGeom prst="diamond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X &gt; 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Google Shape;353;p58"/>
          <p:cNvSpPr/>
          <p:nvPr/>
        </p:nvSpPr>
        <p:spPr>
          <a:xfrm>
            <a:off x="7405200" y="2321280"/>
            <a:ext cx="975960" cy="300960"/>
          </a:xfrm>
          <a:prstGeom prst="flowChartTerminator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Positive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Google Shape;354;p58"/>
          <p:cNvSpPr/>
          <p:nvPr/>
        </p:nvSpPr>
        <p:spPr>
          <a:xfrm>
            <a:off x="5119920" y="3218760"/>
            <a:ext cx="975960" cy="300960"/>
          </a:xfrm>
          <a:prstGeom prst="flowChartTerminator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Zero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Google Shape;355;p58"/>
          <p:cNvSpPr/>
          <p:nvPr/>
        </p:nvSpPr>
        <p:spPr>
          <a:xfrm>
            <a:off x="6460560" y="3218760"/>
            <a:ext cx="1068120" cy="300960"/>
          </a:xfrm>
          <a:prstGeom prst="flowChartTerminator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Negative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6" name="Google Shape;356;p58"/>
          <p:cNvCxnSpPr>
            <a:stCxn id="181" idx="2"/>
            <a:endCxn id="182" idx="0"/>
          </p:cNvCxnSpPr>
          <p:nvPr/>
        </p:nvCxnSpPr>
        <p:spPr>
          <a:xfrm>
            <a:off x="7893000" y="604440"/>
            <a:ext cx="720" cy="36216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87" name="Google Shape;357;p58"/>
          <p:cNvCxnSpPr>
            <a:stCxn id="182" idx="2"/>
            <a:endCxn id="183" idx="0"/>
          </p:cNvCxnSpPr>
          <p:nvPr/>
        </p:nvCxnSpPr>
        <p:spPr>
          <a:xfrm flipH="1">
            <a:off x="7893000" y="1959120"/>
            <a:ext cx="720" cy="36252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sp>
        <p:nvSpPr>
          <p:cNvPr id="188" name="Google Shape;358;p58"/>
          <p:cNvSpPr/>
          <p:nvPr/>
        </p:nvSpPr>
        <p:spPr>
          <a:xfrm>
            <a:off x="4876200" y="1778400"/>
            <a:ext cx="1463760" cy="992880"/>
          </a:xfrm>
          <a:prstGeom prst="diamond">
            <a:avLst/>
          </a:prstGeom>
          <a:solidFill>
            <a:schemeClr val="lt2"/>
          </a:solidFill>
          <a:ln w="9525">
            <a:solidFill>
              <a:srgbClr val="44546a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Arial"/>
                <a:ea typeface="Arial"/>
              </a:rPr>
              <a:t>X &gt; 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89" name="Google Shape;359;p58"/>
          <p:cNvCxnSpPr>
            <a:stCxn id="182" idx="1"/>
            <a:endCxn id="188" idx="0"/>
          </p:cNvCxnSpPr>
          <p:nvPr/>
        </p:nvCxnSpPr>
        <p:spPr>
          <a:xfrm flipH="1">
            <a:off x="5608080" y="1462680"/>
            <a:ext cx="1553760" cy="31608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90" name="Google Shape;360;p58"/>
          <p:cNvCxnSpPr>
            <a:stCxn id="188" idx="2"/>
            <a:endCxn id="184" idx="0"/>
          </p:cNvCxnSpPr>
          <p:nvPr/>
        </p:nvCxnSpPr>
        <p:spPr>
          <a:xfrm flipH="1">
            <a:off x="5607720" y="2771280"/>
            <a:ext cx="720" cy="44784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91" name="Google Shape;361;p58"/>
          <p:cNvCxnSpPr>
            <a:stCxn id="188" idx="3"/>
            <a:endCxn id="185" idx="0"/>
          </p:cNvCxnSpPr>
          <p:nvPr/>
        </p:nvCxnSpPr>
        <p:spPr>
          <a:xfrm>
            <a:off x="6339960" y="2274840"/>
            <a:ext cx="654840" cy="94428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92" name="Google Shape;362;p58"/>
          <p:cNvCxnSpPr>
            <a:stCxn id="184" idx="2"/>
          </p:cNvCxnSpPr>
          <p:nvPr/>
        </p:nvCxnSpPr>
        <p:spPr>
          <a:xfrm>
            <a:off x="5607720" y="3519720"/>
            <a:ext cx="52560" cy="150516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93" name="Google Shape;363;p58"/>
          <p:cNvCxnSpPr>
            <a:stCxn id="183" idx="2"/>
          </p:cNvCxnSpPr>
          <p:nvPr/>
        </p:nvCxnSpPr>
        <p:spPr>
          <a:xfrm>
            <a:off x="7893000" y="2622240"/>
            <a:ext cx="20160" cy="235008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cxnSp>
        <p:nvCxnSpPr>
          <p:cNvPr id="194" name="Google Shape;364;p58"/>
          <p:cNvCxnSpPr>
            <a:stCxn id="185" idx="2"/>
          </p:cNvCxnSpPr>
          <p:nvPr/>
        </p:nvCxnSpPr>
        <p:spPr>
          <a:xfrm>
            <a:off x="6994440" y="3519720"/>
            <a:ext cx="21960" cy="1610640"/>
          </a:xfrm>
          <a:prstGeom prst="straightConnector1">
            <a:avLst/>
          </a:prstGeom>
          <a:ln w="9525">
            <a:solidFill>
              <a:srgbClr val="44546a"/>
            </a:solidFill>
            <a:round/>
            <a:tailEnd len="med" type="triangle" w="med"/>
          </a:ln>
        </p:spPr>
      </p:cxnSp>
      <p:sp>
        <p:nvSpPr>
          <p:cNvPr id="195" name="Google Shape;365;p58"/>
          <p:cNvSpPr/>
          <p:nvPr/>
        </p:nvSpPr>
        <p:spPr>
          <a:xfrm>
            <a:off x="7952760" y="765000"/>
            <a:ext cx="121284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6" name="Google Shape;366;p58"/>
          <p:cNvSpPr/>
          <p:nvPr/>
        </p:nvSpPr>
        <p:spPr>
          <a:xfrm>
            <a:off x="7945200" y="1957680"/>
            <a:ext cx="106812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4240" bIns="842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000000"/>
                </a:solidFill>
                <a:latin typeface="Arial"/>
                <a:ea typeface="Arial"/>
              </a:rPr>
              <a:t>T</a:t>
            </a:r>
            <a:endParaRPr b="0" lang="en-US" sz="1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7" name="Google Shape;367;p58"/>
          <p:cNvSpPr/>
          <p:nvPr/>
        </p:nvSpPr>
        <p:spPr>
          <a:xfrm>
            <a:off x="6686640" y="1182600"/>
            <a:ext cx="55332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4240" bIns="842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000000"/>
                </a:solidFill>
                <a:latin typeface="Arial"/>
                <a:ea typeface="Arial"/>
              </a:rPr>
              <a:t>F</a:t>
            </a:r>
            <a:endParaRPr b="0" lang="en-US" sz="1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8" name="Google Shape;368;p58"/>
          <p:cNvSpPr/>
          <p:nvPr/>
        </p:nvSpPr>
        <p:spPr>
          <a:xfrm>
            <a:off x="5660640" y="2771640"/>
            <a:ext cx="106812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4240" bIns="842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000000"/>
                </a:solidFill>
                <a:latin typeface="Arial"/>
                <a:ea typeface="Arial"/>
              </a:rPr>
              <a:t>T</a:t>
            </a:r>
            <a:endParaRPr b="0" lang="en-US" sz="11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9" name="Google Shape;369;p58"/>
          <p:cNvSpPr/>
          <p:nvPr/>
        </p:nvSpPr>
        <p:spPr>
          <a:xfrm>
            <a:off x="6686640" y="2412360"/>
            <a:ext cx="55332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84240" bIns="842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100" spc="-1" strike="noStrike">
                <a:solidFill>
                  <a:srgbClr val="000000"/>
                </a:solidFill>
                <a:latin typeface="Arial"/>
                <a:ea typeface="Arial"/>
              </a:rPr>
              <a:t>F</a:t>
            </a:r>
            <a:endParaRPr b="0" lang="en-US" sz="11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375;p59"/>
          <p:cNvSpPr/>
          <p:nvPr/>
        </p:nvSpPr>
        <p:spPr>
          <a:xfrm>
            <a:off x="1714680" y="99000"/>
            <a:ext cx="497196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Statements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1" name="Google Shape;376;p59"/>
          <p:cNvSpPr/>
          <p:nvPr/>
        </p:nvSpPr>
        <p:spPr>
          <a:xfrm>
            <a:off x="382320" y="771480"/>
            <a:ext cx="342864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Nested Conditions in Python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 condition inside another condition (if within if)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Useful for multi-layer decision-making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2" name="Google Shape;377;p59"/>
          <p:cNvSpPr/>
          <p:nvPr/>
        </p:nvSpPr>
        <p:spPr>
          <a:xfrm>
            <a:off x="4708440" y="1725120"/>
            <a:ext cx="4325400" cy="242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Example: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x = 10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x &gt; 0: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x &lt; 100: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    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print("Positive and less than 100")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383;p60"/>
          <p:cNvSpPr/>
          <p:nvPr/>
        </p:nvSpPr>
        <p:spPr>
          <a:xfrm>
            <a:off x="1714680" y="99000"/>
            <a:ext cx="497196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Statements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4" name="Google Shape;384;p60"/>
          <p:cNvSpPr/>
          <p:nvPr/>
        </p:nvSpPr>
        <p:spPr>
          <a:xfrm>
            <a:off x="382320" y="771480"/>
            <a:ext cx="342864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Nested Conditions in Python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 condition inside another condition (if within if)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Useful for multi-layer decision-making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Too much nesting is a curse - called the nesting curse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5" name="Google Shape;385;p60"/>
          <p:cNvSpPr/>
          <p:nvPr/>
        </p:nvSpPr>
        <p:spPr>
          <a:xfrm>
            <a:off x="4708440" y="1725120"/>
            <a:ext cx="4325400" cy="242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Example: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x = 10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x &gt; 0: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if x &lt; 100: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    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print("Positive and less than 100")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391;p61"/>
          <p:cNvSpPr/>
          <p:nvPr/>
        </p:nvSpPr>
        <p:spPr>
          <a:xfrm>
            <a:off x="1714680" y="99000"/>
            <a:ext cx="497196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Expression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7" name="Google Shape;392;p61"/>
          <p:cNvSpPr/>
          <p:nvPr/>
        </p:nvSpPr>
        <p:spPr>
          <a:xfrm>
            <a:off x="382320" y="771480"/>
            <a:ext cx="418932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Ternary Operator in Python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Also called Conditional Expression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Used to evaluate conditions in a single line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Equivalent to an if-else block but shorter and more readable for simple conditions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8" name="Google Shape;393;p61"/>
          <p:cNvSpPr/>
          <p:nvPr/>
        </p:nvSpPr>
        <p:spPr>
          <a:xfrm>
            <a:off x="4844520" y="1725120"/>
            <a:ext cx="4189320" cy="30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Syntax: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value_if_true if condition else value_if_false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Examples: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result = "Even" if x % 2 == 0 else "Odd"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status = "Adult" if age &gt;= 18 else "Minor"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399;p62"/>
          <p:cNvSpPr/>
          <p:nvPr/>
        </p:nvSpPr>
        <p:spPr>
          <a:xfrm>
            <a:off x="1714680" y="99000"/>
            <a:ext cx="4971960" cy="67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Conditional Expression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0" name="Google Shape;400;p62"/>
          <p:cNvSpPr/>
          <p:nvPr/>
        </p:nvSpPr>
        <p:spPr>
          <a:xfrm>
            <a:off x="1683720" y="771480"/>
            <a:ext cx="577620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Use Cases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Inline decisions in assignments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Cleaner, concise code for simple conditionals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Useful in lambda functions or quick logic switches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406;p63"/>
          <p:cNvSpPr/>
          <p:nvPr/>
        </p:nvSpPr>
        <p:spPr>
          <a:xfrm>
            <a:off x="3689640" y="184680"/>
            <a:ext cx="111564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Task 1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2" name="Google Shape;407;p63"/>
          <p:cNvSpPr/>
          <p:nvPr/>
        </p:nvSpPr>
        <p:spPr>
          <a:xfrm>
            <a:off x="4844520" y="183240"/>
            <a:ext cx="2999520" cy="50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Tuples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3" name="Google Shape;408;p63"/>
          <p:cNvSpPr/>
          <p:nvPr/>
        </p:nvSpPr>
        <p:spPr>
          <a:xfrm>
            <a:off x="174240" y="506160"/>
            <a:ext cx="8569080" cy="443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Instructions: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9144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rabi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Store and Display Word Properties: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lvl="1" marL="13716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lphaL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Create a tuple for a word containing: (word, length, first_letter) and print it.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13716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e.g. ("language", 8, "l")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9144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rabi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Compare Word Lengths: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lvl="1" marL="13716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lphaL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Take two word tuples and print which word is longer using tuple indexing.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9144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rabi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Pack/Unpack a Sentence: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lvl="1" marL="13716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lphaL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Split a sentence into three words and store them as a tuple. Unpack the tuple into separate variables and print each.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414;p64"/>
          <p:cNvSpPr/>
          <p:nvPr/>
        </p:nvSpPr>
        <p:spPr>
          <a:xfrm>
            <a:off x="3304080" y="184680"/>
            <a:ext cx="150156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Task 2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5" name="Google Shape;415;p64"/>
          <p:cNvSpPr/>
          <p:nvPr/>
        </p:nvSpPr>
        <p:spPr>
          <a:xfrm>
            <a:off x="4844520" y="183240"/>
            <a:ext cx="2999520" cy="50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Sets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6" name="Google Shape;416;p64"/>
          <p:cNvSpPr/>
          <p:nvPr/>
        </p:nvSpPr>
        <p:spPr>
          <a:xfrm>
            <a:off x="174240" y="506160"/>
            <a:ext cx="8569080" cy="443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Instructions: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9144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rabi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Unique Words in a Sentence: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lvl="1" marL="13716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lphaL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Given a sentence, extract all unique words using a set.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914400" indent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Hint: use .split() and set().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9144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rabi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Common Words in Two Sentences: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lvl="1" marL="13716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lphaL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Use set intersection to find common words between two sentences.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9144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rabi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Vocabulary Building: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lvl="1" marL="1371600" indent="-317520">
              <a:lnSpc>
                <a:spcPct val="150000"/>
              </a:lnSpc>
              <a:buClr>
                <a:srgbClr val="333f70"/>
              </a:buClr>
              <a:buFont typeface="Unbounded"/>
              <a:buAutoNum type="alphaLcPeriod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Create a set of new words learned today. Add and remove a word using add() and discard().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422;p65" descr=""/>
          <p:cNvPicPr/>
          <p:nvPr/>
        </p:nvPicPr>
        <p:blipFill>
          <a:blip r:embed="rId1"/>
          <a:srcRect l="16656" t="0" r="16656" b="0"/>
          <a:stretch/>
        </p:blipFill>
        <p:spPr>
          <a:xfrm>
            <a:off x="0" y="0"/>
            <a:ext cx="3428280" cy="5142600"/>
          </a:xfrm>
          <a:prstGeom prst="rect">
            <a:avLst/>
          </a:prstGeom>
          <a:ln w="0">
            <a:noFill/>
          </a:ln>
        </p:spPr>
      </p:pic>
      <p:sp>
        <p:nvSpPr>
          <p:cNvPr id="218" name="Google Shape;423;p65"/>
          <p:cNvSpPr/>
          <p:nvPr/>
        </p:nvSpPr>
        <p:spPr>
          <a:xfrm>
            <a:off x="3925080" y="1795680"/>
            <a:ext cx="4722120" cy="88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4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333f70"/>
                </a:solidFill>
                <a:latin typeface="Unbounded"/>
                <a:ea typeface="Unbounded"/>
              </a:rPr>
              <a:t>Questions?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9" name="Google Shape;424;p65"/>
          <p:cNvSpPr/>
          <p:nvPr/>
        </p:nvSpPr>
        <p:spPr>
          <a:xfrm>
            <a:off x="3925080" y="2322720"/>
            <a:ext cx="4722120" cy="45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62000"/>
              </a:lnSpc>
              <a:tabLst>
                <a:tab algn="l" pos="0"/>
              </a:tabLst>
            </a:pPr>
            <a:r>
              <a:rPr b="0" lang="en" sz="1500" spc="-1" strike="noStrike">
                <a:solidFill>
                  <a:srgbClr val="333f70"/>
                </a:solidFill>
                <a:latin typeface="Open Sans"/>
                <a:ea typeface="Open Sans"/>
              </a:rPr>
              <a:t>"He who asks a question is a fool for a minute; he who does not remains a fool forever." – Confucius</a:t>
            </a:r>
            <a:endParaRPr b="0" lang="en-US" sz="15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211;p41"/>
          <p:cNvSpPr/>
          <p:nvPr/>
        </p:nvSpPr>
        <p:spPr>
          <a:xfrm>
            <a:off x="4070520" y="184680"/>
            <a:ext cx="161352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Tuples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7" name="Google Shape;212;p41"/>
          <p:cNvSpPr/>
          <p:nvPr/>
        </p:nvSpPr>
        <p:spPr>
          <a:xfrm>
            <a:off x="342000" y="979920"/>
            <a:ext cx="8573040" cy="41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An ordered, immutable (unchangeable) collection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Allows duplicate values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Indexed (0-based)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Defined using round brackets: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my_tuple = ("word", "POS", "NER")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9144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Common Use Cases in NLP: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-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Part-of-speech tagging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-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Named Entity Recognition (NER) outputs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-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Word alignment in translation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-"/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Storing paired data (e.g., (token, label))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218;p42"/>
          <p:cNvSpPr/>
          <p:nvPr/>
        </p:nvSpPr>
        <p:spPr>
          <a:xfrm>
            <a:off x="3534480" y="184680"/>
            <a:ext cx="1651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Tuples: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9" name="Google Shape;219;p42"/>
          <p:cNvSpPr/>
          <p:nvPr/>
        </p:nvSpPr>
        <p:spPr>
          <a:xfrm>
            <a:off x="4971240" y="261000"/>
            <a:ext cx="3508920" cy="31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Key Characteristics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0" name="Google Shape;220;p42"/>
          <p:cNvSpPr/>
          <p:nvPr/>
        </p:nvSpPr>
        <p:spPr>
          <a:xfrm>
            <a:off x="415080" y="879480"/>
            <a:ext cx="8433720" cy="30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Indexed: 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Access items using [ ] like lists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t = ("NLP", "is", "fun")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print(t[0])  # "NLP"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Immutable: 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Once created, can’t change elements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t[0] = "AI"  # Error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Can be nested: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pairs = [("deep", "ADJ"), ("learning", "NOUN")]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226;p43"/>
          <p:cNvSpPr/>
          <p:nvPr/>
        </p:nvSpPr>
        <p:spPr>
          <a:xfrm>
            <a:off x="3574080" y="184680"/>
            <a:ext cx="16120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Tuples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graphicFrame>
        <p:nvGraphicFramePr>
          <p:cNvPr id="132" name="Google Shape;227;p43"/>
          <p:cNvGraphicFramePr/>
          <p:nvPr/>
        </p:nvGraphicFramePr>
        <p:xfrm>
          <a:off x="108360" y="1009800"/>
          <a:ext cx="8966520" cy="4317480"/>
        </p:xfrm>
        <a:graphic>
          <a:graphicData uri="http://schemas.openxmlformats.org/drawingml/2006/table">
            <a:tbl>
              <a:tblPr/>
              <a:tblGrid>
                <a:gridCol w="2241360"/>
                <a:gridCol w="2241360"/>
                <a:gridCol w="2241360"/>
                <a:gridCol w="2241360"/>
              </a:tblGrid>
              <a:tr h="34164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Method</a:t>
                      </a: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Description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Example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1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Output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4164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len(tuple)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Number of elements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len(t)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3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34164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in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Check if item exists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1 in t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True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695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iteration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Tuples are iteratables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for i in t: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    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print(i)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1, 2, 3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695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tuple()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Converts list to tuple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Lst = [1,2,3,4]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tuple(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Lst)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Arial"/>
                          <a:ea typeface="Arial"/>
                        </a:rPr>
                        <a:t>Returns (1, 2, 3, 4)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695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count(x)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Counts how many times x appears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t.count(3)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1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695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sorted()</a:t>
                      </a: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	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Returns a sorted list from tuple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sorted(("b", "a", "c"))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24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chemeClr val="dk2"/>
                          </a:solidFill>
                          <a:latin typeface="Montserrat"/>
                          <a:ea typeface="Montserrat"/>
                        </a:rPr>
                        <a:t>["a", "b", "c"]</a:t>
                      </a:r>
                      <a:endParaRPr b="0" lang="en-U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33" name="Google Shape;228;p43"/>
          <p:cNvSpPr/>
          <p:nvPr/>
        </p:nvSpPr>
        <p:spPr>
          <a:xfrm>
            <a:off x="4844520" y="183240"/>
            <a:ext cx="2999520" cy="50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Common Functions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4" name="Google Shape;229;p43"/>
          <p:cNvSpPr/>
          <p:nvPr/>
        </p:nvSpPr>
        <p:spPr>
          <a:xfrm>
            <a:off x="174240" y="506160"/>
            <a:ext cx="2999520" cy="50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t=(1,2,3)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235;p44"/>
          <p:cNvSpPr/>
          <p:nvPr/>
        </p:nvSpPr>
        <p:spPr>
          <a:xfrm>
            <a:off x="3534480" y="184680"/>
            <a:ext cx="165168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Tuples: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6" name="Google Shape;236;p44"/>
          <p:cNvSpPr/>
          <p:nvPr/>
        </p:nvSpPr>
        <p:spPr>
          <a:xfrm>
            <a:off x="4971240" y="261000"/>
            <a:ext cx="3508920" cy="31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Packing &amp; Unpacking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7" name="Google Shape;237;p44"/>
          <p:cNvSpPr/>
          <p:nvPr/>
        </p:nvSpPr>
        <p:spPr>
          <a:xfrm>
            <a:off x="415080" y="879480"/>
            <a:ext cx="8433720" cy="30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Packing: 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Grouping multiple values into a tuple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pos_tag = ("learning", "VERB")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Unpacking: 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Assigning tuple elements to individual variables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word, tag = pos_tag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print(word)  # learning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243;p45"/>
          <p:cNvSpPr/>
          <p:nvPr/>
        </p:nvSpPr>
        <p:spPr>
          <a:xfrm>
            <a:off x="4070520" y="184680"/>
            <a:ext cx="161352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Sets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9" name="Google Shape;244;p45"/>
          <p:cNvSpPr/>
          <p:nvPr/>
        </p:nvSpPr>
        <p:spPr>
          <a:xfrm>
            <a:off x="342000" y="979920"/>
            <a:ext cx="8573040" cy="41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A set is an unordered collection of unique elements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No duplicates allowed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Faster membership testing than lists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Unbounded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Defined using curly braces {} or set()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Montserrat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words = {"NLP", "Python", "token"}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Montserrat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my_set = {1, 2, 3}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 indent="-317520">
              <a:lnSpc>
                <a:spcPct val="150000"/>
              </a:lnSpc>
              <a:buClr>
                <a:srgbClr val="333f70"/>
              </a:buClr>
              <a:buFont typeface="Montserrat"/>
              <a:buChar char="●"/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empty_set = set()  # NOT {}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250;p46"/>
          <p:cNvSpPr/>
          <p:nvPr/>
        </p:nvSpPr>
        <p:spPr>
          <a:xfrm>
            <a:off x="4070520" y="184680"/>
            <a:ext cx="161352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Sets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1" name="Google Shape;251;p46"/>
          <p:cNvSpPr/>
          <p:nvPr/>
        </p:nvSpPr>
        <p:spPr>
          <a:xfrm>
            <a:off x="342000" y="979920"/>
            <a:ext cx="8573040" cy="41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9144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Common Use Case in NLP: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text = "NLP is fun and fun and fun"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tokens = text.lower().split()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unique_tokens = set(tokens)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print(unique_tokens)  # {'and', 'is', 'nlp', 'fun'}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257;p47"/>
          <p:cNvSpPr/>
          <p:nvPr/>
        </p:nvSpPr>
        <p:spPr>
          <a:xfrm>
            <a:off x="3187080" y="184680"/>
            <a:ext cx="161352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25000"/>
              </a:lnSpc>
              <a:tabLst>
                <a:tab algn="l" pos="0"/>
              </a:tabLst>
            </a:pPr>
            <a:r>
              <a:rPr b="1" lang="en" sz="2300" spc="-1" strike="noStrike">
                <a:solidFill>
                  <a:srgbClr val="333f70"/>
                </a:solidFill>
                <a:latin typeface="Unbounded"/>
                <a:ea typeface="Unbounded"/>
              </a:rPr>
              <a:t>Sets: </a:t>
            </a:r>
            <a:endParaRPr b="0" lang="en-US" sz="2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3" name="Google Shape;258;p47"/>
          <p:cNvSpPr/>
          <p:nvPr/>
        </p:nvSpPr>
        <p:spPr>
          <a:xfrm>
            <a:off x="342000" y="979920"/>
            <a:ext cx="8573040" cy="416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words = {"token", "text", "model"}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stopwords = {"the", "text", "and"}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Add &amp; Remove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words.add("nlp")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words.remove("model")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Set Logic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print(words.union(stopwords)) 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All unique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print(words.intersection(stopwords))  # Common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 marL="457200">
              <a:lnSpc>
                <a:spcPct val="150000"/>
              </a:lnSpc>
              <a:tabLst>
                <a:tab algn="l" pos="0"/>
              </a:tabLst>
            </a:pP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print(words.difference(stopwords))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	</a:t>
            </a:r>
            <a:r>
              <a:rPr b="0" lang="en" sz="1400" spc="-1" strike="noStrike">
                <a:solidFill>
                  <a:srgbClr val="333f70"/>
                </a:solidFill>
                <a:latin typeface="Montserrat"/>
                <a:ea typeface="Montserrat"/>
              </a:rPr>
              <a:t># In words, not in stopwords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5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4" name="Google Shape;259;p47"/>
          <p:cNvSpPr/>
          <p:nvPr/>
        </p:nvSpPr>
        <p:spPr>
          <a:xfrm>
            <a:off x="4131000" y="226440"/>
            <a:ext cx="2999520" cy="50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333f70"/>
                </a:solidFill>
                <a:latin typeface="Unbounded"/>
                <a:ea typeface="Unbounded"/>
              </a:rPr>
              <a:t>Common Set Operations:</a:t>
            </a: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320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2025-04-12T16:11:02Z</dcterms:modified>
  <cp:revision>3</cp:revision>
  <dc:subject/>
  <dc:title/>
</cp:coreProperties>
</file>